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8" r:id="rId6"/>
    <p:sldId id="259" r:id="rId7"/>
    <p:sldId id="257" r:id="rId8"/>
    <p:sldId id="261" r:id="rId9"/>
    <p:sldId id="273" r:id="rId10"/>
    <p:sldId id="272" r:id="rId11"/>
    <p:sldId id="262" r:id="rId12"/>
    <p:sldId id="274" r:id="rId13"/>
    <p:sldId id="275" r:id="rId14"/>
    <p:sldId id="263" r:id="rId15"/>
    <p:sldId id="264" r:id="rId16"/>
    <p:sldId id="265" r:id="rId17"/>
    <p:sldId id="276" r:id="rId18"/>
    <p:sldId id="266" r:id="rId19"/>
    <p:sldId id="267" r:id="rId20"/>
    <p:sldId id="268" r:id="rId21"/>
    <p:sldId id="269" r:id="rId22"/>
    <p:sldId id="270" r:id="rId23"/>
    <p:sldId id="271" r:id="rId24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55EE8-F66F-4966-B8D8-8419C7B57C39}" v="90" dt="2022-02-24T11:43:36.195"/>
    <p1510:client id="{27F1F815-5142-0CC6-3324-405DB7036A09}" v="1" dt="2022-04-27T10:07:51.840"/>
    <p1510:client id="{3E766D85-FFF5-8E76-8A38-19FBD9F5FA57}" v="27" dt="2022-05-17T13:41:52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28" autoAdjust="0"/>
    <p:restoredTop sz="77310" autoAdjust="0"/>
  </p:normalViewPr>
  <p:slideViewPr>
    <p:cSldViewPr snapToGrid="0" snapToObjects="1">
      <p:cViewPr varScale="1">
        <p:scale>
          <a:sx n="105" d="100"/>
          <a:sy n="105" d="100"/>
        </p:scale>
        <p:origin x="1614" y="10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26/02/2024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26/02/2024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3 OUTILS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d’administration de ses restaurants : créer des restaurant / cartes / plats / tables.</a:t>
            </a:r>
            <a:br>
              <a:rPr lang="fr-FR" dirty="0"/>
            </a:br>
            <a:r>
              <a:rPr lang="fr-FR" dirty="0"/>
              <a:t>En console / Java SE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grand public pour consulter les restaurants et leur cartes et pouvoir réserver.</a:t>
            </a:r>
          </a:p>
          <a:p>
            <a:pPr marL="0" indent="0">
              <a:buFontTx/>
              <a:buNone/>
            </a:pPr>
            <a:r>
              <a:rPr lang="fr-FR" dirty="0"/>
              <a:t>     Application Web / Java EE / </a:t>
            </a:r>
            <a:r>
              <a:rPr lang="fr-FR" dirty="0" err="1"/>
              <a:t>framework</a:t>
            </a:r>
            <a:r>
              <a:rPr lang="fr-FR" dirty="0"/>
              <a:t> Hibernate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destiné aux équipes des restaurants : accepter/refuser les réservation / enregistrer les commandes / générer factures clients</a:t>
            </a:r>
          </a:p>
          <a:p>
            <a:pPr marL="0" indent="0">
              <a:buFontTx/>
              <a:buNone/>
            </a:pPr>
            <a:r>
              <a:rPr lang="fr-FR" dirty="0"/>
              <a:t>     Application Web utilisation du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SpringBoot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309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Lien pour accéder en ligne (il faut être connecté pour y accéder) https://kitt.lewagon.com/db/117749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2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Création des requêtes de création des tables de la base de données via SQL SERVER MANAGEMENT STUDIO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41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 PARLER 10 secondes grand maximum</a:t>
            </a:r>
          </a:p>
          <a:p>
            <a:endParaRPr lang="fr-FR" dirty="0"/>
          </a:p>
          <a:p>
            <a:r>
              <a:rPr lang="fr-FR" dirty="0"/>
              <a:t>Extrait du code de la 3</a:t>
            </a:r>
            <a:r>
              <a:rPr lang="fr-FR" baseline="30000" dirty="0"/>
              <a:t>ème</a:t>
            </a:r>
            <a:r>
              <a:rPr lang="fr-FR" dirty="0"/>
              <a:t> application pour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unidirectionnelle entre les commandes et les plats.</a:t>
            </a:r>
          </a:p>
          <a:p>
            <a:endParaRPr lang="fr-FR" dirty="0"/>
          </a:p>
          <a:p>
            <a:r>
              <a:rPr lang="fr-FR" dirty="0"/>
              <a:t>Explication du code présenté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Entity</a:t>
            </a:r>
            <a:r>
              <a:rPr lang="fr-FR" dirty="0"/>
              <a:t> : Annotation permettant d’indiquer que la classe Commande est persistante et sera conservée en Base de données (grâce au </a:t>
            </a:r>
            <a:r>
              <a:rPr lang="fr-FR" dirty="0" err="1"/>
              <a:t>framework</a:t>
            </a:r>
            <a:r>
              <a:rPr lang="fr-FR" dirty="0"/>
              <a:t> Hibernate que l’on peut utiliser cette annotation)</a:t>
            </a:r>
          </a:p>
          <a:p>
            <a:endParaRPr lang="fr-FR" dirty="0"/>
          </a:p>
          <a:p>
            <a:r>
              <a:rPr lang="fr-FR" dirty="0"/>
              <a:t>@Data : Annotation de la bibliothèque Lombok permet de générer automatiquement les getters et setters ainsi que le constructeur</a:t>
            </a:r>
          </a:p>
          <a:p>
            <a:endParaRPr lang="fr-FR" dirty="0"/>
          </a:p>
          <a:p>
            <a:r>
              <a:rPr lang="fr-FR" dirty="0"/>
              <a:t>@Table(</a:t>
            </a:r>
            <a:r>
              <a:rPr lang="fr-FR" dirty="0" err="1"/>
              <a:t>name</a:t>
            </a:r>
            <a:r>
              <a:rPr lang="fr-FR" dirty="0"/>
              <a:t>=‘’commandes’’) : Permet de spécifier le nom de la table qui est lié cette classe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@Id : Permet de préciser que le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id ci-dessous correspondra à la clé primaire (</a:t>
            </a:r>
            <a:r>
              <a:rPr lang="fr-FR" dirty="0" err="1"/>
              <a:t>l’id</a:t>
            </a:r>
            <a:r>
              <a:rPr lang="fr-FR" dirty="0"/>
              <a:t>) de la table commandes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GeneratedValue</a:t>
            </a:r>
            <a:r>
              <a:rPr lang="fr-FR" dirty="0"/>
              <a:t>( </a:t>
            </a:r>
            <a:r>
              <a:rPr lang="fr-FR" dirty="0" err="1"/>
              <a:t>strategy</a:t>
            </a:r>
            <a:r>
              <a:rPr lang="fr-FR" dirty="0"/>
              <a:t> = </a:t>
            </a:r>
            <a:r>
              <a:rPr lang="fr-FR" dirty="0" err="1"/>
              <a:t>GenerationType.Identity</a:t>
            </a:r>
            <a:r>
              <a:rPr lang="fr-FR" dirty="0"/>
              <a:t>) :  Spécifie que la clé primaire sera générée automatiquement par la base de données lors de l'insertion d'une nouvelle ligne dans la table</a:t>
            </a:r>
            <a:br>
              <a:rPr lang="fr-FR" dirty="0"/>
            </a:br>
            <a:endParaRPr lang="fr-FR" dirty="0"/>
          </a:p>
          <a:p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Column</a:t>
            </a:r>
            <a:r>
              <a:rPr lang="fr-FR" dirty="0"/>
              <a:t> 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numero</a:t>
            </a:r>
            <a:r>
              <a:rPr lang="fr-FR" dirty="0"/>
              <a:t>’’) : Cette annotation sert à spécifier le nom de la colonne lié à l’attribut numéro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OneToOne</a:t>
            </a:r>
            <a:r>
              <a:rPr lang="fr-FR" dirty="0"/>
              <a:t> @</a:t>
            </a:r>
            <a:r>
              <a:rPr lang="fr-FR" dirty="0" err="1"/>
              <a:t>JoinColumn</a:t>
            </a:r>
            <a:r>
              <a:rPr lang="fr-FR" dirty="0"/>
              <a:t>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id_table</a:t>
            </a:r>
            <a:r>
              <a:rPr lang="fr-FR" dirty="0"/>
              <a:t>’’) : Indique la relation One to One entre Commande et Tables et le nom de la clé étrangère ‘’</a:t>
            </a:r>
            <a:r>
              <a:rPr lang="fr-FR" dirty="0" err="1"/>
              <a:t>id_table</a:t>
            </a:r>
            <a:r>
              <a:rPr lang="fr-FR" dirty="0"/>
              <a:t>’’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ManyToMany</a:t>
            </a:r>
            <a:r>
              <a:rPr lang="fr-FR" dirty="0"/>
              <a:t> : Précise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deux entités. Dans ce cas, une commande peut être associée à plusieurs plats et un plat peut être associé à plusieurs commande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/>
              <a:t>( </a:t>
            </a:r>
            <a:r>
              <a:rPr lang="fr-FR" dirty="0" err="1"/>
              <a:t>fetch</a:t>
            </a:r>
            <a:r>
              <a:rPr lang="fr-FR" dirty="0"/>
              <a:t> =</a:t>
            </a:r>
            <a:r>
              <a:rPr lang="fr-FR" dirty="0" err="1"/>
              <a:t>FectchType.EAGER</a:t>
            </a:r>
            <a:r>
              <a:rPr lang="fr-FR" dirty="0"/>
              <a:t>)  :  indique que les données associées doivent être chargées immédiatement avec l'entité principale lorsqu'elle est récupérée de la base de données. Cela signifie que toutes les données liées à cette relation seront chargées en même temps que l'entité principale, ce qui peut conduire à une récupération de données plus volumineuse.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648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Nous avons utilisé le logiciel </a:t>
            </a:r>
            <a:r>
              <a:rPr lang="fr-FR" dirty="0" err="1"/>
              <a:t>Whimsical</a:t>
            </a:r>
            <a:r>
              <a:rPr lang="fr-FR" dirty="0"/>
              <a:t> afin de schématiser les différents parcours utilisateurs des différentes applications.</a:t>
            </a:r>
          </a:p>
          <a:p>
            <a:endParaRPr lang="fr-FR" dirty="0"/>
          </a:p>
          <a:p>
            <a:r>
              <a:rPr lang="fr-FR" dirty="0"/>
              <a:t>Lien vers </a:t>
            </a:r>
            <a:r>
              <a:rPr lang="fr-FR" dirty="0" err="1"/>
              <a:t>Whimsical</a:t>
            </a:r>
            <a:r>
              <a:rPr lang="fr-FR" dirty="0"/>
              <a:t>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https://whimsical.com/reservation-restaurant-QTMmQ929dNbikcRKhtPmgT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8073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de </a:t>
            </a:r>
            <a:r>
              <a:rPr lang="fr-FR" dirty="0" err="1"/>
              <a:t>Figma</a:t>
            </a:r>
            <a:r>
              <a:rPr lang="fr-FR" dirty="0"/>
              <a:t> afin d’avoir une maquette pour notre application</a:t>
            </a:r>
          </a:p>
          <a:p>
            <a:endParaRPr lang="fr-FR" dirty="0"/>
          </a:p>
          <a:p>
            <a:r>
              <a:rPr lang="fr-FR" dirty="0"/>
              <a:t>Exemple du </a:t>
            </a:r>
            <a:r>
              <a:rPr lang="fr-FR" dirty="0" err="1"/>
              <a:t>figma</a:t>
            </a:r>
            <a:r>
              <a:rPr lang="fr-FR" dirty="0"/>
              <a:t> de la 3</a:t>
            </a:r>
            <a:r>
              <a:rPr lang="fr-FR" baseline="30000" dirty="0"/>
              <a:t>ème</a:t>
            </a:r>
            <a:r>
              <a:rPr lang="fr-FR" dirty="0"/>
              <a:t> application</a:t>
            </a:r>
          </a:p>
          <a:p>
            <a:endParaRPr lang="fr-FR" dirty="0"/>
          </a:p>
          <a:p>
            <a:r>
              <a:rPr lang="fr-FR" dirty="0"/>
              <a:t>TRANSITION :</a:t>
            </a:r>
          </a:p>
          <a:p>
            <a:endParaRPr lang="fr-FR" dirty="0"/>
          </a:p>
          <a:p>
            <a:r>
              <a:rPr lang="fr-FR" dirty="0"/>
              <a:t>APRES AVOIR PRÉSENTÉ LES BESOINS APPLICATIFS ET LES MODÈLE DE DONNÉES DU PROJET JE VAIS LAISSER LA PAROLE A ……… POUR VOUS PARLER DE L’ARCHITECTURE TECHNIQUE DU PROJET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4544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des différentes technologies utilisées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Système d’exploitation : Windows 10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maquettage 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gestion et de développement de base de données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Server Management Studio (SSMS)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IDE (Environnement de développement intégré) : Eclipse et VS Code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Langages utilisés : SQL, Java, HTML, JavaScript, CSS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Travail en équipe / répartition des tâches : Jira, Git et </a:t>
            </a:r>
            <a:r>
              <a:rPr lang="fr-FR" dirty="0" err="1"/>
              <a:t>Github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Serveur d’application web : Apache Tomcat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Gestion des dépendances : Maven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Frameworks</a:t>
            </a:r>
            <a:r>
              <a:rPr lang="fr-FR" dirty="0"/>
              <a:t> : </a:t>
            </a:r>
          </a:p>
          <a:p>
            <a:pPr marL="0" indent="0">
              <a:buFontTx/>
              <a:buNone/>
            </a:pPr>
            <a:r>
              <a:rPr lang="fr-FR" dirty="0"/>
              <a:t>			Hibernate (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 de mapper directement des classes Java à des tables de base de données et des propriétés d'objet à des colonnes de base de données)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Spring Boot (offre une configuration automatique intelligente basée sur les conventions et les meilleures pratiques)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COMPLETER QUAND ON AURA VU ANGULAR)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Outil de test, debugge et de documentation d’API : Postman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3799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du pattern DAO.</a:t>
            </a:r>
          </a:p>
          <a:p>
            <a:endParaRPr lang="fr-FR" dirty="0"/>
          </a:p>
          <a:p>
            <a:r>
              <a:rPr lang="fr-FR" dirty="0"/>
              <a:t>Exemple de la 2</a:t>
            </a:r>
            <a:r>
              <a:rPr lang="fr-FR" baseline="30000" dirty="0"/>
              <a:t>ème</a:t>
            </a:r>
            <a:r>
              <a:rPr lang="fr-FR" dirty="0"/>
              <a:t> application.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836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du pattern MVC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5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 dirty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 dirty="0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 dirty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jp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2B82935-5C51-40B4-A675-70EE558066A8}"/>
              </a:ext>
            </a:extLst>
          </p:cNvPr>
          <p:cNvSpPr txBox="1">
            <a:spLocks/>
          </p:cNvSpPr>
          <p:nvPr/>
        </p:nvSpPr>
        <p:spPr>
          <a:xfrm>
            <a:off x="1497911" y="3477502"/>
            <a:ext cx="6382921" cy="122087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</a:rPr>
              <a:t>Marie-Sarah VERGNAUD</a:t>
            </a:r>
          </a:p>
          <a:p>
            <a:r>
              <a:rPr lang="fr-FR" sz="2000" dirty="0" err="1">
                <a:solidFill>
                  <a:schemeClr val="bg1"/>
                </a:solidFill>
              </a:rPr>
              <a:t>Melien</a:t>
            </a:r>
            <a:r>
              <a:rPr lang="fr-FR" sz="2000" dirty="0">
                <a:solidFill>
                  <a:schemeClr val="bg1"/>
                </a:solidFill>
              </a:rPr>
              <a:t> PIERRE</a:t>
            </a:r>
          </a:p>
          <a:p>
            <a:r>
              <a:rPr lang="fr-FR" sz="2000" dirty="0">
                <a:solidFill>
                  <a:schemeClr val="bg1"/>
                </a:solidFill>
              </a:rPr>
              <a:t>Florian FANEUIL </a:t>
            </a:r>
          </a:p>
        </p:txBody>
      </p:sp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12DA33-C5D4-4EBB-945E-9228C8DD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11" y="755440"/>
            <a:ext cx="6957297" cy="47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65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35380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</p:spPr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B7F6F9-6C6B-424F-A865-6064F9675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80" y="1018106"/>
            <a:ext cx="652473" cy="65247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E56418A-8D7D-4849-BEBB-C504B0881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5" y="2033353"/>
            <a:ext cx="1413450" cy="105987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72B96E6-BE7B-4DD3-8C86-421072353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25" y="2370857"/>
            <a:ext cx="577775" cy="57777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F3BF6E-EF42-4CDD-B0D9-083F8A90D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033" y="854759"/>
            <a:ext cx="700390" cy="97916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DC00638-8197-47EA-B4DF-259BCFC2E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445" y="2284753"/>
            <a:ext cx="652473" cy="65247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FF5FEB8-744D-4198-9AB0-C4EF5598DF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0566" y="2204993"/>
            <a:ext cx="2143657" cy="81199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1F6E360-696B-4250-9709-F646AE8667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1193" y="2379694"/>
            <a:ext cx="881127" cy="46259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E03DCE5F-0F30-434B-AD98-3F1D2E3DA3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7584" y="688607"/>
            <a:ext cx="1877725" cy="134474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711BEF9-734A-4D75-8B4A-921A895F61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4919" y="1046060"/>
            <a:ext cx="1399304" cy="69965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D7557349-DCBD-474E-9080-953FDC6F01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20553" y="3392782"/>
            <a:ext cx="615090" cy="61509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C1A0A773-5E55-4C98-815C-2E009D359B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57987" y="3642007"/>
            <a:ext cx="1124333" cy="269137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A516BB0D-A82E-4853-9A14-AC6E6201979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4284" y="3700327"/>
            <a:ext cx="1755649" cy="229978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E6841BB-7951-4244-B53B-3F0328213C9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95887" y="3324470"/>
            <a:ext cx="904209" cy="904209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ECE8B238-9ABD-4856-B0AB-E443DDC84E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20365" y="4648712"/>
            <a:ext cx="1084544" cy="27416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8B42AF7-FE09-4107-90A8-996AA07FEA1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276013" y="4500048"/>
            <a:ext cx="1383953" cy="615090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E4C8C468-4A6A-4BB0-B6A7-861ED7C994B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768903" y="4648712"/>
            <a:ext cx="1124333" cy="288989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71EF2E3-CCD7-42C9-9D0D-D221AB146B6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02173" y="4438191"/>
            <a:ext cx="1420057" cy="710029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9119CCDA-3E86-447F-89C5-EE1CA4EF0C8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315664" y="4135159"/>
            <a:ext cx="1308323" cy="97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71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7F4FB0-D344-462D-BC0F-AA8D4E3D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44" y="930932"/>
            <a:ext cx="7325002" cy="385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75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QUELS PATTERNS ON A SUIVI </a:t>
            </a: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sym typeface="Wingdings" panose="05000000000000000000" pitchFamily="2" charset="2"/>
              </a:rPr>
              <a:t> PAR EXEMPLE DAO MVC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METTRE CAPTURE D’ECRAN DE L’ARBORESCENCE DE NOTRE PROJET POUR MONTRER LES PACKAGES (ENTITIES, SERVICES,ETC.) ET CE QU’ILS CONTIENNENT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2119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930465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REPARTITION DES TACHES VIA JIRA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UTILISATION DE GIT ET GITHUB NOMMAGE DES BRANCHES EN FONCTION DES TICKETS JIRA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COMMITS – TESTS VIA POSTMAN ET/OU OPEN API – QUAND TESTS OK PUSH SUR DEVELOP – MERGE APRES VERIFICATION DU CODE PAR UN AUTRE MEMBRE DE L’EQUIPE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1955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CHOISIR L’APPLICATION A PRESENTER ET LE PARCOURS UTILISATEUR SOUHAITÉ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9197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ctr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Conclusion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101517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9347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2000" dirty="0"/>
              <a:t>Projet Fil Rouge : Gestion d’une chaîne de restaurants   </a:t>
            </a:r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2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Bold"/>
              </a:rPr>
              <a:t>Sommaire 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4"/>
            <a:ext cx="7928450" cy="1510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Volonté de la part de Pâte d’or de moderniser ses outils informatiques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40DE85-6E26-424C-8239-ACC57334C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8" y="2026175"/>
            <a:ext cx="2200503" cy="2652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2F197FB-CF30-49A0-96AB-7E1F9E2B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98" y="2362424"/>
            <a:ext cx="3021087" cy="9901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6D1B378-A550-430A-9615-64A9A9D19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553" y="2026175"/>
            <a:ext cx="2974049" cy="225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B6798EE-9916-4C79-9068-A26CA5005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755440"/>
            <a:ext cx="8422105" cy="449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776442D-ACF2-47FF-B7F0-239E7F2C7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53" y="755440"/>
            <a:ext cx="6486712" cy="4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48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9D5595F-B749-4F71-90D8-76885ED55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755439"/>
            <a:ext cx="5369441" cy="46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8B4BB7-91BB-4C88-A98F-4680B9394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151" y="675846"/>
            <a:ext cx="5601655" cy="476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4659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1CF24D978BF46B419BC2EDF66BD93" ma:contentTypeVersion="14" ma:contentTypeDescription="Crée un document." ma:contentTypeScope="" ma:versionID="b14375cb990368ddd506ebcae9fb6e33">
  <xsd:schema xmlns:xsd="http://www.w3.org/2001/XMLSchema" xmlns:xs="http://www.w3.org/2001/XMLSchema" xmlns:p="http://schemas.microsoft.com/office/2006/metadata/properties" xmlns:ns2="14ce70f4-192a-4031-82b4-4edd0be2a637" xmlns:ns3="a684cda1-4771-49b9-ad4a-75b9da7a4b7b" targetNamespace="http://schemas.microsoft.com/office/2006/metadata/properties" ma:root="true" ma:fieldsID="c880867937c0778e8edea110a774494f" ns2:_="" ns3:_="">
    <xsd:import namespace="14ce70f4-192a-4031-82b4-4edd0be2a637"/>
    <xsd:import namespace="a684cda1-4771-49b9-ad4a-75b9da7a4b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e70f4-192a-4031-82b4-4edd0be2a6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4cda1-4771-49b9-ad4a-75b9da7a4b7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9b67292-f7c3-4e68-aba2-1a87e6c8559a}" ma:internalName="TaxCatchAll" ma:showField="CatchAllData" ma:web="a684cda1-4771-49b9-ad4a-75b9da7a4b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684cda1-4771-49b9-ad4a-75b9da7a4b7b">
      <UserInfo>
        <DisplayName>Eric DESBOIS</DisplayName>
        <AccountId>44</AccountId>
        <AccountType/>
      </UserInfo>
      <UserInfo>
        <DisplayName>Olivier BALVA</DisplayName>
        <AccountId>195</AccountId>
        <AccountType/>
      </UserInfo>
      <UserInfo>
        <DisplayName>Franck PANELLA</DisplayName>
        <AccountId>50</AccountId>
        <AccountType/>
      </UserInfo>
      <UserInfo>
        <DisplayName>Benjamin ARRAGON M2i</DisplayName>
        <AccountId>294</AccountId>
        <AccountType/>
      </UserInfo>
      <UserInfo>
        <DisplayName>Thomas CHAMPEAU</DisplayName>
        <AccountId>30</AccountId>
        <AccountType/>
      </UserInfo>
      <UserInfo>
        <DisplayName>Pauline HOUDART</DisplayName>
        <AccountId>401</AccountId>
        <AccountType/>
      </UserInfo>
    </SharedWithUsers>
    <TaxCatchAll xmlns="a684cda1-4771-49b9-ad4a-75b9da7a4b7b" xsi:nil="true"/>
    <lcf76f155ced4ddcb4097134ff3c332f xmlns="14ce70f4-192a-4031-82b4-4edd0be2a63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28E021-D6BF-4143-9BDD-6F85CB0B4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ce70f4-192a-4031-82b4-4edd0be2a637"/>
    <ds:schemaRef ds:uri="a684cda1-4771-49b9-ad4a-75b9da7a4b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0E3BEA-B8EA-4027-B524-1967D99D4977}">
  <ds:schemaRefs>
    <ds:schemaRef ds:uri="http://schemas.microsoft.com/office/2006/metadata/properties"/>
    <ds:schemaRef ds:uri="14ce70f4-192a-4031-82b4-4edd0be2a637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a684cda1-4771-49b9-ad4a-75b9da7a4b7b"/>
    <ds:schemaRef ds:uri="http://www.w3.org/XML/1998/namespace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967</Words>
  <Application>Microsoft Office PowerPoint</Application>
  <PresentationFormat>Affichage à l'écran (16:10)</PresentationFormat>
  <Paragraphs>134</Paragraphs>
  <Slides>20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33" baseType="lpstr">
      <vt:lpstr>Arial</vt:lpstr>
      <vt:lpstr>Calibri</vt:lpstr>
      <vt:lpstr>Courier New</vt:lpstr>
      <vt:lpstr>Lato Bold</vt:lpstr>
      <vt:lpstr>Lato Light</vt:lpstr>
      <vt:lpstr>Lato Regular</vt:lpstr>
      <vt:lpstr>Lucida Grande</vt:lpstr>
      <vt:lpstr>Montserrat</vt:lpstr>
      <vt:lpstr>Montserrat ExtraBold</vt:lpstr>
      <vt:lpstr>Symbol</vt:lpstr>
      <vt:lpstr>Times New Roman</vt:lpstr>
      <vt:lpstr>Wingdings</vt:lpstr>
      <vt:lpstr>Thème Office</vt:lpstr>
      <vt:lpstr>Présentation PowerPoint</vt:lpstr>
      <vt:lpstr>Projet Fil Rouge : Gestion d’une chaîne de restaurants   </vt:lpstr>
      <vt:lpstr>Sommaire </vt:lpstr>
      <vt:lpstr>Objectifs du projet avec présentation des fonctionnalités</vt:lpstr>
      <vt:lpstr>Besoins applicatifs </vt:lpstr>
      <vt:lpstr>Modèle de données</vt:lpstr>
      <vt:lpstr>Modèle de données</vt:lpstr>
      <vt:lpstr>Modèle de données</vt:lpstr>
      <vt:lpstr>Modèle de données</vt:lpstr>
      <vt:lpstr>Modèle de données</vt:lpstr>
      <vt:lpstr>Architecture technique du projet</vt:lpstr>
      <vt:lpstr>Environnement technique </vt:lpstr>
      <vt:lpstr>Architecture technique générale</vt:lpstr>
      <vt:lpstr>Architecture technique générale</vt:lpstr>
      <vt:lpstr>Réalisation du projet et résultat obtenu </vt:lpstr>
      <vt:lpstr>Description des étapes du projet traitées par les stagiaires </vt:lpstr>
      <vt:lpstr>Présentation des démonstrations </vt:lpstr>
      <vt:lpstr>Conclusion</vt:lpstr>
      <vt:lpstr>Difficultés rencontrées et solutions apportées </vt:lpstr>
      <vt:lpstr>Le bilan de la réalisation et le reste à faire 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Faneuil FLORIAN</cp:lastModifiedBy>
  <cp:revision>73</cp:revision>
  <dcterms:created xsi:type="dcterms:W3CDTF">2016-12-19T13:50:22Z</dcterms:created>
  <dcterms:modified xsi:type="dcterms:W3CDTF">2024-02-26T15:12:17Z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0x010100AD41CF24D978BF46B419BC2EDF66BD93</vt:lpwstr>
  </property>
  <property fmtid="{D5CDD505-2E9C-101B-9397-08002B2CF9AE}" pid="3" name="MediaServiceImageTags">
    <vt:lpwstr/>
  </property>
</Properties>
</file>

<file path=docProps/thumbnail.jpeg>
</file>